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20"/>
  </p:notesMasterIdLst>
  <p:sldIdLst>
    <p:sldId id="256" r:id="rId5"/>
    <p:sldId id="265" r:id="rId6"/>
    <p:sldId id="270" r:id="rId7"/>
    <p:sldId id="271" r:id="rId8"/>
    <p:sldId id="257" r:id="rId9"/>
    <p:sldId id="258" r:id="rId10"/>
    <p:sldId id="260" r:id="rId11"/>
    <p:sldId id="259" r:id="rId12"/>
    <p:sldId id="261" r:id="rId13"/>
    <p:sldId id="268" r:id="rId14"/>
    <p:sldId id="262" r:id="rId15"/>
    <p:sldId id="263" r:id="rId16"/>
    <p:sldId id="269" r:id="rId17"/>
    <p:sldId id="266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10" autoAdjust="0"/>
  </p:normalViewPr>
  <p:slideViewPr>
    <p:cSldViewPr>
      <p:cViewPr varScale="1">
        <p:scale>
          <a:sx n="51" d="100"/>
          <a:sy n="51" d="100"/>
        </p:scale>
        <p:origin x="1061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6D832-3EAC-449F-A242-D8D6A1B06410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C2479-95D6-4674-BE79-1E1B1F92EB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36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C2479-95D6-4674-BE79-1E1B1F92EB5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79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3951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42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202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202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395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017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793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8590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9370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5937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257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517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6750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70800"/>
              </a:gs>
              <a:gs pos="50000">
                <a:srgbClr val="900000"/>
              </a:gs>
              <a:gs pos="100000">
                <a:srgbClr val="3708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CA" altLang="en-US" smtClean="0">
              <a:solidFill>
                <a:srgbClr val="000000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5822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BD0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BD03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BD03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BD03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BD03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BD03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BD03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BD03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BD03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BD0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BD03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BD03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BD03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BD03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BD03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BD03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BD03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BD03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pch.com/pchsearchandwin/files/2012/04/The-Publishers-Clearing-House-Prize-Patrol-Could-Visit-You-If-You-Dream-Big-And-Enter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Marxist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6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problem Marxists see with capitalism is the </a:t>
            </a:r>
            <a:r>
              <a:rPr lang="en-US" b="1" dirty="0" smtClean="0"/>
              <a:t>commodification</a:t>
            </a:r>
            <a:r>
              <a:rPr lang="en-US" dirty="0" smtClean="0"/>
              <a:t> of people. </a:t>
            </a:r>
          </a:p>
          <a:p>
            <a:endParaRPr lang="en-US" dirty="0"/>
          </a:p>
          <a:p>
            <a:r>
              <a:rPr lang="en-US" dirty="0" smtClean="0"/>
              <a:t>Any ideas re: what </a:t>
            </a:r>
            <a:r>
              <a:rPr lang="en-US" smtClean="0"/>
              <a:t>this might mean?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5809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Does the work reinforce capitalist, imperialist or classist values?</a:t>
            </a:r>
          </a:p>
          <a:p>
            <a:r>
              <a:rPr lang="en-CA" dirty="0" smtClean="0"/>
              <a:t>How does the work criticize or invite readers to criticize oppressive socioeconomic forces and ideologies? </a:t>
            </a:r>
          </a:p>
          <a:p>
            <a:r>
              <a:rPr lang="en-CA" dirty="0" smtClean="0"/>
              <a:t>Does the work support the Marxist agenda but also support a capitalist, classist or imperialist agenda?</a:t>
            </a:r>
          </a:p>
          <a:p>
            <a:r>
              <a:rPr lang="en-CA" dirty="0" smtClean="0"/>
              <a:t>How does the work reflect the socioeconomic conditions of the time period in which it is set or the time period in which it was written?</a:t>
            </a:r>
          </a:p>
          <a:p>
            <a:r>
              <a:rPr lang="en-CA" dirty="0" smtClean="0"/>
              <a:t>How does the work show religion’s role in keeping the characters socioeconomically oppressed?</a:t>
            </a:r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"/>
            <a:ext cx="6781800" cy="6415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Wal</a:t>
            </a:r>
            <a:r>
              <a:rPr lang="en-US" dirty="0" smtClean="0"/>
              <a:t> Mart food drive for its own employees in Canton, Ohio.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2209799"/>
            <a:ext cx="5715000" cy="3971925"/>
          </a:xfrm>
        </p:spPr>
      </p:pic>
    </p:spTree>
    <p:extLst>
      <p:ext uri="{BB962C8B-B14F-4D97-AF65-F5344CB8AC3E}">
        <p14:creationId xmlns:p14="http://schemas.microsoft.com/office/powerpoint/2010/main" val="300631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“Summer Camp”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Here is a lovely little camp</a:t>
            </a:r>
          </a:p>
          <a:p>
            <a:pPr marL="0" indent="0">
              <a:buNone/>
            </a:pPr>
            <a:r>
              <a:rPr lang="en-US" sz="2400" b="1" dirty="0" smtClean="0"/>
              <a:t>Built among the Laurentian hills</a:t>
            </a:r>
          </a:p>
          <a:p>
            <a:pPr marL="0" indent="0">
              <a:buNone/>
            </a:pPr>
            <a:r>
              <a:rPr lang="en-US" sz="2400" b="1" dirty="0" smtClean="0"/>
              <a:t>By a Children’s Welfare Society, </a:t>
            </a:r>
          </a:p>
          <a:p>
            <a:pPr marL="0" indent="0">
              <a:buNone/>
            </a:pPr>
            <a:r>
              <a:rPr lang="en-US" sz="2400" b="1" dirty="0" smtClean="0"/>
              <a:t>Which is entirely supported by voluntary contributions.</a:t>
            </a:r>
          </a:p>
          <a:p>
            <a:pPr marL="0" indent="0">
              <a:buNone/>
            </a:pPr>
            <a:r>
              <a:rPr lang="en-US" sz="2400" b="1" dirty="0" smtClean="0"/>
              <a:t>All summer long underprivileged children scamper about</a:t>
            </a:r>
          </a:p>
          <a:p>
            <a:pPr marL="0" indent="0">
              <a:buNone/>
            </a:pPr>
            <a:r>
              <a:rPr lang="en-US" sz="2400" b="1" dirty="0" smtClean="0"/>
              <a:t>And it is astonishing how soon they look happy and well.</a:t>
            </a:r>
          </a:p>
          <a:p>
            <a:pPr marL="0" indent="0">
              <a:buNone/>
            </a:pPr>
            <a:r>
              <a:rPr lang="en-US" sz="2400" b="1" dirty="0" smtClean="0"/>
              <a:t>Two weeks here in the sun and air</a:t>
            </a:r>
          </a:p>
          <a:p>
            <a:pPr marL="0" indent="0">
              <a:buNone/>
            </a:pPr>
            <a:r>
              <a:rPr lang="en-US" sz="2400" b="1" dirty="0" smtClean="0"/>
              <a:t>Through the charity of our wealthy citizens</a:t>
            </a:r>
          </a:p>
          <a:p>
            <a:pPr marL="0" indent="0">
              <a:buNone/>
            </a:pPr>
            <a:r>
              <a:rPr lang="en-US" sz="2400" b="1" dirty="0" smtClean="0"/>
              <a:t>Will be a wonderful help to the little tots</a:t>
            </a:r>
          </a:p>
          <a:p>
            <a:pPr marL="0" indent="0">
              <a:buNone/>
            </a:pPr>
            <a:r>
              <a:rPr lang="en-US" sz="2400" b="1" dirty="0" smtClean="0"/>
              <a:t>When they return for a winter in the slums.</a:t>
            </a:r>
          </a:p>
          <a:p>
            <a:pPr marL="0" indent="0">
              <a:buNone/>
            </a:pPr>
            <a:r>
              <a:rPr lang="en-US" sz="2400" dirty="0" smtClean="0"/>
              <a:t>-F.R. Scott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016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Tyson, Lois. Critical Theory Today: A User-Friendly Guide.  New York: </a:t>
            </a:r>
            <a:r>
              <a:rPr lang="en-CA" dirty="0" err="1" smtClean="0"/>
              <a:t>Routledge</a:t>
            </a:r>
            <a:r>
              <a:rPr lang="en-CA" dirty="0" smtClean="0"/>
              <a:t>, 2006. Print. </a:t>
            </a:r>
          </a:p>
          <a:p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blog.pch.com/pchsearchandwin/files/2012/04/The-Publishers-Clearing-House-Prize-Patrol-Could-Visit-You-If-You-Dream-Big-And-Enter.jpg</a:t>
            </a:r>
            <a:r>
              <a:rPr lang="en-CA" dirty="0" smtClean="0"/>
              <a:t> </a:t>
            </a:r>
          </a:p>
          <a:p>
            <a:r>
              <a:rPr lang="en-CA" dirty="0" smtClean="0"/>
              <a:t>Oxford Advanced Learner’s Dictionary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Who was Karl Marx?</a:t>
            </a:r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724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Born in Trier, Germany in 1818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German philosopher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Criticized the injustice inherent in the European class/capitalist system of economics operating in the 19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 Century.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Believed that capitalism allowed the bourgeoisie to benefit at the expense of the workers.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 i="1" dirty="0" smtClean="0"/>
              <a:t>The Communist Manifesto</a:t>
            </a:r>
            <a:r>
              <a:rPr lang="en-US" altLang="en-US" sz="2000" dirty="0" smtClean="0"/>
              <a:t>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 i="1" dirty="0" smtClean="0"/>
              <a:t>Das </a:t>
            </a:r>
            <a:r>
              <a:rPr lang="en-US" altLang="en-US" sz="2000" b="1" i="1" dirty="0" err="1" smtClean="0"/>
              <a:t>Kapital</a:t>
            </a:r>
            <a:r>
              <a:rPr lang="en-US" altLang="en-US" sz="2000" dirty="0" smtClean="0"/>
              <a:t>, analyzes the capitalist form of wealth production and its consequences for culture. </a:t>
            </a:r>
          </a:p>
        </p:txBody>
      </p:sp>
      <p:pic>
        <p:nvPicPr>
          <p:cNvPr id="4100" name="Picture 10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538" y="1371600"/>
            <a:ext cx="3598862" cy="525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438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this theory in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looked at several factors at work on us in terms of how we are marginalized or privileged in our society. </a:t>
            </a:r>
          </a:p>
          <a:p>
            <a:r>
              <a:rPr lang="en-US" dirty="0" smtClean="0"/>
              <a:t>We discussed the Feminist lens- which examined how our gender impacts us.</a:t>
            </a:r>
          </a:p>
          <a:p>
            <a:r>
              <a:rPr lang="en-US" dirty="0" smtClean="0"/>
              <a:t>We examined the Postcolonial lens- which examined how our identity as either a settler or an Indigenous person, impacts us.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059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we are examining how our socioeconomic level impacts us. </a:t>
            </a:r>
          </a:p>
          <a:p>
            <a:r>
              <a:rPr lang="en-US" dirty="0" smtClean="0"/>
              <a:t>When viewing cultural productions through a Marxist lens, you will be looking at how the characters for whom you have empathy are doing in the economic system in which they find themselves. </a:t>
            </a:r>
          </a:p>
          <a:p>
            <a:r>
              <a:rPr lang="en-US" dirty="0" smtClean="0"/>
              <a:t>In short, you will be looking at how capitalism is working for them.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074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Marxist theory?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theory that focuses on the economic systems of human societies</a:t>
            </a:r>
          </a:p>
          <a:p>
            <a:r>
              <a:rPr lang="en-US" dirty="0" smtClean="0"/>
              <a:t>Based on Karl Marx’s principles</a:t>
            </a:r>
          </a:p>
          <a:p>
            <a:r>
              <a:rPr lang="en-US" dirty="0"/>
              <a:t>Looks at the damaging effects of </a:t>
            </a:r>
            <a:r>
              <a:rPr lang="en-US" dirty="0" smtClean="0"/>
              <a:t>capitalism</a:t>
            </a:r>
          </a:p>
          <a:p>
            <a:r>
              <a:rPr lang="en-US" dirty="0"/>
              <a:t>Economic power is the motive behind all activities</a:t>
            </a:r>
          </a:p>
          <a:p>
            <a:r>
              <a:rPr lang="en-US" dirty="0" smtClean="0"/>
              <a:t>Social and political power is determined by the economic power</a:t>
            </a:r>
          </a:p>
          <a:p>
            <a:r>
              <a:rPr lang="en-US" dirty="0" smtClean="0"/>
              <a:t>All human events and productions are caused by material circumstances and the historical situation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972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Terminology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Material circumstances: </a:t>
            </a:r>
            <a:r>
              <a:rPr lang="en-US" dirty="0" smtClean="0"/>
              <a:t>economic conditions</a:t>
            </a:r>
          </a:p>
          <a:p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Historical situation: </a:t>
            </a:r>
            <a:r>
              <a:rPr lang="en-US" dirty="0" smtClean="0"/>
              <a:t>the social /political/ ideological atmosphere generated by material circumstances</a:t>
            </a:r>
          </a:p>
          <a:p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Bourgeoisies: </a:t>
            </a:r>
            <a:r>
              <a:rPr lang="en-US" dirty="0" smtClean="0"/>
              <a:t>people who control the world’s resources (upper class)</a:t>
            </a:r>
          </a:p>
          <a:p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Proletariats: </a:t>
            </a:r>
            <a:r>
              <a:rPr lang="en-US" dirty="0" smtClean="0"/>
              <a:t>majority of the people who live in poor conditions and are involved in manual </a:t>
            </a:r>
            <a:r>
              <a:rPr lang="en-US" dirty="0" err="1" smtClean="0"/>
              <a:t>labour</a:t>
            </a:r>
            <a:r>
              <a:rPr lang="en-US" dirty="0" smtClean="0"/>
              <a:t> (lower class)</a:t>
            </a:r>
          </a:p>
          <a:p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Ideology: </a:t>
            </a:r>
            <a:r>
              <a:rPr lang="en-US" dirty="0" smtClean="0"/>
              <a:t>A belief system and product of cultural conditioning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Capitalism: </a:t>
            </a:r>
            <a:r>
              <a:rPr lang="en-US" dirty="0" smtClean="0"/>
              <a:t>An economic system in which businesses and industries are controlled and run by private owners 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12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Differences in socioeconomic classes are much more significant than differences in religion, gender, etc.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Society is divided into the “haves” </a:t>
            </a:r>
            <a:r>
              <a:rPr lang="en-US" dirty="0" smtClean="0"/>
              <a:t>(bourgeoisies</a:t>
            </a:r>
            <a:r>
              <a:rPr lang="en-US" dirty="0"/>
              <a:t>), and “have-nots</a:t>
            </a:r>
            <a:r>
              <a:rPr lang="en-US" dirty="0" smtClean="0"/>
              <a:t>”(proletariats)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 smtClean="0"/>
              <a:t>There are five classes in America based on their economic wealth/power: underclass, lower class, middle class, upper class and “aristocracy”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51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587809" y="272113"/>
            <a:ext cx="5702732" cy="6172200"/>
            <a:chOff x="1752600" y="1143000"/>
            <a:chExt cx="5715000" cy="5410200"/>
          </a:xfrm>
        </p:grpSpPr>
        <p:sp>
          <p:nvSpPr>
            <p:cNvPr id="4" name="Isosceles Triangle 3"/>
            <p:cNvSpPr/>
            <p:nvPr/>
          </p:nvSpPr>
          <p:spPr>
            <a:xfrm>
              <a:off x="1752600" y="1143000"/>
              <a:ext cx="5715000" cy="54102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286000" y="5486400"/>
              <a:ext cx="457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895600" y="4419600"/>
              <a:ext cx="3429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429000" y="3352800"/>
              <a:ext cx="2362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/>
          <p:cNvCxnSpPr/>
          <p:nvPr/>
        </p:nvCxnSpPr>
        <p:spPr>
          <a:xfrm>
            <a:off x="2764851" y="1663009"/>
            <a:ext cx="1272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537821" y="5574268"/>
            <a:ext cx="3612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Underclass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33600" y="4419600"/>
            <a:ext cx="2620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Lower class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956939" y="3242423"/>
            <a:ext cx="2495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Middle class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667000" y="2235958"/>
            <a:ext cx="1650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Upper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class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514600" y="1293677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</a:t>
            </a:r>
            <a:r>
              <a:rPr lang="en-US" sz="1600" dirty="0" smtClean="0">
                <a:solidFill>
                  <a:schemeClr val="bg1"/>
                </a:solidFill>
              </a:rPr>
              <a:t>ristocracy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4051885" y="349155"/>
            <a:ext cx="25361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588044" y="349155"/>
            <a:ext cx="0" cy="29014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185101" y="3250589"/>
            <a:ext cx="14029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319964" y="3435255"/>
            <a:ext cx="18381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158121" y="3435255"/>
            <a:ext cx="0" cy="2508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472321" y="59436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815221" y="143054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Bourgeoisie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189966" y="4136419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Proletariat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79605" y="313274"/>
            <a:ext cx="24873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middle class are economically oppressed and privileged at the same time, thus making them both the Bourgeoisies and Proletariats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26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153400" cy="685800"/>
          </a:xfrm>
        </p:spPr>
        <p:txBody>
          <a:bodyPr/>
          <a:lstStyle/>
          <a:p>
            <a:r>
              <a:rPr lang="en-US" dirty="0"/>
              <a:t>The Problem with the (North) American Dream: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4809"/>
            <a:ext cx="8229600" cy="586740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buNone/>
            </a:pPr>
            <a:endParaRPr lang="en-US" sz="900" u="sng" dirty="0" smtClean="0"/>
          </a:p>
          <a:p>
            <a:r>
              <a:rPr lang="en-US" dirty="0" smtClean="0"/>
              <a:t>Makes people believe that financial success is the product of hard work. </a:t>
            </a:r>
          </a:p>
          <a:p>
            <a:r>
              <a:rPr lang="en-US" dirty="0" smtClean="0"/>
              <a:t>If someone is poor, it is because they are lazy.</a:t>
            </a:r>
          </a:p>
          <a:p>
            <a:r>
              <a:rPr lang="en-US" dirty="0" smtClean="0"/>
              <a:t>The success of the American Dream rests on the misery of others. </a:t>
            </a:r>
          </a:p>
          <a:p>
            <a:r>
              <a:rPr lang="en-US" dirty="0" smtClean="0"/>
              <a:t>Gives people a false hope that anything is possible. </a:t>
            </a:r>
          </a:p>
          <a:p>
            <a:r>
              <a:rPr lang="en-US" dirty="0" smtClean="0"/>
              <a:t>If the dream fails, people blame themselves instead of the system that is keeping the rich and the poor where they are.</a:t>
            </a:r>
          </a:p>
        </p:txBody>
      </p:sp>
    </p:spTree>
    <p:extLst>
      <p:ext uri="{BB962C8B-B14F-4D97-AF65-F5344CB8AC3E}">
        <p14:creationId xmlns:p14="http://schemas.microsoft.com/office/powerpoint/2010/main" val="251510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4BA1669898C84A9D0A7CD88DD86DEE" ma:contentTypeVersion="7" ma:contentTypeDescription="Create a new document." ma:contentTypeScope="" ma:versionID="c3bc4c656b89b926000d545e7200fcba">
  <xsd:schema xmlns:xsd="http://www.w3.org/2001/XMLSchema" xmlns:xs="http://www.w3.org/2001/XMLSchema" xmlns:p="http://schemas.microsoft.com/office/2006/metadata/properties" xmlns:ns1="http://schemas.microsoft.com/sharepoint/v3" xmlns:ns2="3c924a6b-2f35-4917-a7f8-b3e917a78ebf" targetNamespace="http://schemas.microsoft.com/office/2006/metadata/properties" ma:root="true" ma:fieldsID="7f94b65606a0d36bb6a04bca121ff855" ns1:_="" ns2:_="">
    <xsd:import namespace="http://schemas.microsoft.com/sharepoint/v3"/>
    <xsd:import namespace="3c924a6b-2f35-4917-a7f8-b3e917a78eb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924a6b-2f35-4917-a7f8-b3e917a78ebf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5ce769ce-cfb9-46d6-b0af-6a04f9ac84e5}" ma:internalName="Blog_x0020_Category" ma:readOnly="false" ma:showField="Title" ma:web="3c924a6b-2f35-4917-a7f8-b3e917a78ebf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og_x0020_Category xmlns="3c924a6b-2f35-4917-a7f8-b3e917a78ebf">63</Blog_x0020_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A30F508-7A37-41A0-ACB7-95621D91D72B}"/>
</file>

<file path=customXml/itemProps2.xml><?xml version="1.0" encoding="utf-8"?>
<ds:datastoreItem xmlns:ds="http://schemas.openxmlformats.org/officeDocument/2006/customXml" ds:itemID="{BF5FD1DF-4C62-4FA1-9BBD-322BB7BABF7F}"/>
</file>

<file path=customXml/itemProps3.xml><?xml version="1.0" encoding="utf-8"?>
<ds:datastoreItem xmlns:ds="http://schemas.openxmlformats.org/officeDocument/2006/customXml" ds:itemID="{DD2884E3-11C0-4D39-B3D2-1B544C1FC12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1488</TotalTime>
  <Words>747</Words>
  <Application>Microsoft Office PowerPoint</Application>
  <PresentationFormat>On-screen Show (4:3)</PresentationFormat>
  <Paragraphs>76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Default Design</vt:lpstr>
      <vt:lpstr>Marxist theory</vt:lpstr>
      <vt:lpstr>Who was Karl Marx?</vt:lpstr>
      <vt:lpstr>Putting this theory in context</vt:lpstr>
      <vt:lpstr>Now….</vt:lpstr>
      <vt:lpstr>What is Marxist theory?</vt:lpstr>
      <vt:lpstr>Terminology </vt:lpstr>
      <vt:lpstr>Classes</vt:lpstr>
      <vt:lpstr>PowerPoint Presentation</vt:lpstr>
      <vt:lpstr>The Problem with the (North) American Dream:  </vt:lpstr>
      <vt:lpstr>PowerPoint Presentation</vt:lpstr>
      <vt:lpstr>Questions</vt:lpstr>
      <vt:lpstr>PowerPoint Presentation</vt:lpstr>
      <vt:lpstr> Wal Mart food drive for its own employees in Canton, Ohio.</vt:lpstr>
      <vt:lpstr>“Summer Camp”</vt:lpstr>
      <vt:lpstr>Sources</vt:lpstr>
    </vt:vector>
  </TitlesOfParts>
  <Company>dt18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Marxist theory</dc:title>
  <dc:creator>Kok, Lie Yun</dc:creator>
  <cp:lastModifiedBy>Skilliter, Kimberly</cp:lastModifiedBy>
  <cp:revision>41</cp:revision>
  <dcterms:created xsi:type="dcterms:W3CDTF">2012-09-13T16:34:38Z</dcterms:created>
  <dcterms:modified xsi:type="dcterms:W3CDTF">2020-04-23T18:07:46Z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0x010100C54BA1669898C84A9D0A7CD88DD86DEE</vt:lpwstr>
  </property>
</Properties>
</file>